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handoutMasterIdLst>
    <p:handoutMasterId r:id="rId27"/>
  </p:handoutMasterIdLst>
  <p:sldIdLst>
    <p:sldId id="420" r:id="rId2"/>
    <p:sldId id="474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60" r:id="rId14"/>
    <p:sldId id="461" r:id="rId15"/>
    <p:sldId id="462" r:id="rId16"/>
    <p:sldId id="463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3" r:id="rId25"/>
  </p:sldIdLst>
  <p:sldSz cx="9144000" cy="6858000" type="screen4x3"/>
  <p:notesSz cx="7010400" cy="9296400"/>
  <p:custShowLst>
    <p:custShow name="Context" id="0">
      <p:sldLst/>
    </p:custShow>
    <p:custShow name="Membership" id="1">
      <p:sldLst/>
    </p:custShow>
    <p:custShow name="Finance" id="2">
      <p:sldLst/>
    </p:custShow>
    <p:custShow name="Public Affairs" id="3">
      <p:sldLst/>
    </p:custShow>
    <p:custShow name="Renovation" id="4">
      <p:sldLst/>
    </p:custShow>
    <p:custShow name="Task Forces" id="5">
      <p:sldLst/>
    </p:custShow>
    <p:custShow name="Assessment Centers" id="6">
      <p:sldLst/>
    </p:custShow>
    <p:custShow name="Publications" id="7">
      <p:sldLst/>
    </p:custShow>
    <p:custShow name="Key Stratigic Objectives" id="8">
      <p:sldLst/>
    </p:custShow>
    <p:custShow name="Bud H" id="9">
      <p:sldLst/>
    </p:custShow>
    <p:custShow name="Strategic Objectives" id="10">
      <p:sldLst/>
    </p:custShow>
    <p:custShow name="Custom Show 1" id="11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DDDDD"/>
    <a:srgbClr val="548DC6"/>
    <a:srgbClr val="2C5884"/>
    <a:srgbClr val="BD1515"/>
    <a:srgbClr val="C93209"/>
    <a:srgbClr val="B60024"/>
    <a:srgbClr val="BBE0E3"/>
    <a:srgbClr val="4C4D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1453" autoAdjust="0"/>
  </p:normalViewPr>
  <p:slideViewPr>
    <p:cSldViewPr snapToGrid="0"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1">
                <a:latin typeface="Times New Roman" pitchFamily="18" charset="0"/>
              </a:defRPr>
            </a:lvl1pPr>
          </a:lstStyle>
          <a:p>
            <a:fld id="{4574077E-8E45-4D8A-B12C-625648725D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198" name="PrintHandoutsFlag" hidden="1"/>
          <p:cNvSpPr>
            <a:spLocks noChangeArrowheads="1"/>
          </p:cNvSpPr>
          <p:nvPr/>
        </p:nvSpPr>
        <p:spPr bwMode="auto">
          <a:xfrm>
            <a:off x="12700" y="12700"/>
            <a:ext cx="12700" cy="10583"/>
          </a:xfrm>
          <a:prstGeom prst="wedgeRoundRectCallout">
            <a:avLst>
              <a:gd name="adj1" fmla="val -41667"/>
              <a:gd name="adj2" fmla="val 6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526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91BD7E3-0E5B-4001-BFDE-DFBEED582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07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03EB6-0CE9-45AB-B9B2-55F46AE64CB2}" type="slidenum">
              <a:rPr lang="en-US"/>
              <a:pPr/>
              <a:t>1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22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BA9D3-573A-4F46-B95A-F7F212973201}" type="slidenum">
              <a:rPr lang="en-US"/>
              <a:pPr/>
              <a:t>3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10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BBCE9-FC0D-43C7-88C3-61327F8E2E9E}" type="slidenum">
              <a:rPr lang="en-US"/>
              <a:pPr/>
              <a:t>4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05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03EB6-0CE9-45AB-B9B2-55F46AE64CB2}" type="slidenum">
              <a:rPr lang="en-US"/>
              <a:pPr/>
              <a:t>24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7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89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94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2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2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28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35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9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38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0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3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80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2706-E538-9F43-A29E-F9794EF7038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FBDC-E694-0247-828F-CF0053675F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709596"/>
            <a:ext cx="9144000" cy="136525"/>
            <a:chOff x="0" y="6566653"/>
            <a:chExt cx="5486400" cy="291347"/>
          </a:xfrm>
        </p:grpSpPr>
        <p:sp>
          <p:nvSpPr>
            <p:cNvPr id="7" name="Rectangle 6"/>
            <p:cNvSpPr/>
            <p:nvPr/>
          </p:nvSpPr>
          <p:spPr>
            <a:xfrm>
              <a:off x="0" y="6566653"/>
              <a:ext cx="914400" cy="291347"/>
            </a:xfrm>
            <a:prstGeom prst="rect">
              <a:avLst/>
            </a:prstGeom>
            <a:solidFill>
              <a:srgbClr val="F6BD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6566653"/>
              <a:ext cx="914400" cy="291347"/>
            </a:xfrm>
            <a:prstGeom prst="rect">
              <a:avLst/>
            </a:prstGeom>
            <a:solidFill>
              <a:srgbClr val="81BB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6566653"/>
              <a:ext cx="914400" cy="291347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3200" y="6566653"/>
              <a:ext cx="914400" cy="291347"/>
            </a:xfrm>
            <a:prstGeom prst="rect">
              <a:avLst/>
            </a:prstGeom>
            <a:solidFill>
              <a:srgbClr val="0090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6566653"/>
              <a:ext cx="914400" cy="291347"/>
            </a:xfrm>
            <a:prstGeom prst="rect">
              <a:avLst/>
            </a:prstGeom>
            <a:solidFill>
              <a:srgbClr val="400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6566653"/>
              <a:ext cx="914400" cy="291347"/>
            </a:xfrm>
            <a:prstGeom prst="rect">
              <a:avLst/>
            </a:prstGeom>
            <a:solidFill>
              <a:srgbClr val="009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356351"/>
            <a:ext cx="9144000" cy="50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9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2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.u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0" y="6375400"/>
            <a:ext cx="9144000" cy="482600"/>
          </a:xfrm>
          <a:prstGeom prst="rect">
            <a:avLst/>
          </a:prstGeom>
          <a:solidFill>
            <a:srgbClr val="4C4D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BD15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0" y="864159"/>
            <a:ext cx="9144000" cy="5620780"/>
          </a:xfrm>
          <a:prstGeom prst="rect">
            <a:avLst/>
          </a:prstGeom>
          <a:solidFill>
            <a:srgbClr val="DDDDD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BD15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1565275" y="3881438"/>
            <a:ext cx="757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BD15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3600" b="1">
              <a:solidFill>
                <a:srgbClr val="B60024"/>
              </a:solidFill>
              <a:latin typeface="Arial" charset="0"/>
            </a:endParaRPr>
          </a:p>
        </p:txBody>
      </p:sp>
      <p:pic>
        <p:nvPicPr>
          <p:cNvPr id="7" name="Picture 6" descr="NASSP_Logo_2014_Full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560" y="1808704"/>
            <a:ext cx="6832879" cy="33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03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B60024"/>
                </a:solidFill>
              </a:rPr>
              <a:t>Step Two</a:t>
            </a:r>
            <a:r>
              <a:rPr lang="en-US" sz="3200"/>
              <a:t>: </a:t>
            </a:r>
            <a:r>
              <a:rPr lang="en-US" sz="3200" i="1"/>
              <a:t>Identify</a:t>
            </a:r>
            <a:r>
              <a:rPr lang="en-US" sz="3200"/>
              <a:t> and </a:t>
            </a:r>
            <a:r>
              <a:rPr lang="en-US" sz="3200" i="1"/>
              <a:t>Notify</a:t>
            </a:r>
            <a:r>
              <a:rPr lang="en-US" sz="3200"/>
              <a:t> all Eligible Candidates for Membership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Determine those </a:t>
            </a:r>
            <a:r>
              <a:rPr lang="en-US" sz="2400" dirty="0" smtClean="0"/>
              <a:t>students who are </a:t>
            </a:r>
            <a:r>
              <a:rPr lang="en-US" sz="2400" dirty="0" smtClean="0">
                <a:solidFill>
                  <a:srgbClr val="B51757"/>
                </a:solidFill>
              </a:rPr>
              <a:t>scholastically eligible</a:t>
            </a:r>
            <a:r>
              <a:rPr lang="en-US" sz="2400" dirty="0" smtClean="0"/>
              <a:t>: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Consult with Guidance re: GPA </a:t>
            </a:r>
            <a:r>
              <a:rPr lang="en-US" sz="2000" dirty="0" smtClean="0"/>
              <a:t>list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Utilize the same cumulative GPA that is provided to students/parents on report </a:t>
            </a:r>
            <a:r>
              <a:rPr lang="en-US" sz="2000" dirty="0" smtClean="0"/>
              <a:t>cards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Be consistent in utilization of </a:t>
            </a:r>
            <a:r>
              <a:rPr lang="en-US" sz="2000" dirty="0" smtClean="0"/>
              <a:t>rounding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Weighted v. </a:t>
            </a:r>
            <a:r>
              <a:rPr lang="en-US" sz="2000" dirty="0" err="1"/>
              <a:t>u</a:t>
            </a:r>
            <a:r>
              <a:rPr lang="en-US" sz="2000" dirty="0" err="1" smtClean="0"/>
              <a:t>nweighted</a:t>
            </a:r>
            <a:r>
              <a:rPr lang="en-US" sz="2000" dirty="0" smtClean="0"/>
              <a:t> </a:t>
            </a:r>
            <a:r>
              <a:rPr lang="en-US" sz="2000" dirty="0"/>
              <a:t>grades is a local decision</a:t>
            </a:r>
          </a:p>
        </p:txBody>
      </p:sp>
    </p:spTree>
    <p:extLst>
      <p:ext uri="{BB962C8B-B14F-4D97-AF65-F5344CB8AC3E}">
        <p14:creationId xmlns:p14="http://schemas.microsoft.com/office/powerpoint/2010/main" xmlns="" val="18878562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B60024"/>
                </a:solidFill>
              </a:rPr>
              <a:t>Step Two</a:t>
            </a:r>
            <a:r>
              <a:rPr lang="en-US" sz="3200">
                <a:solidFill>
                  <a:srgbClr val="B60024"/>
                </a:solidFill>
              </a:rPr>
              <a:t>,</a:t>
            </a:r>
            <a:r>
              <a:rPr lang="en-US" sz="3200"/>
              <a:t> continued: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/>
              <a:t>B. Notification of </a:t>
            </a:r>
            <a:r>
              <a:rPr lang="en-US" sz="2400" dirty="0" smtClean="0"/>
              <a:t>Candidates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Be assured that </a:t>
            </a:r>
            <a:r>
              <a:rPr lang="en-US" sz="2400" u="sng" dirty="0"/>
              <a:t>100% of eligible students</a:t>
            </a:r>
            <a:r>
              <a:rPr lang="en-US" sz="2400" dirty="0"/>
              <a:t> are notified of their candidacy – don’t rely on the PA system; don’t use bulletin board postings (FERPA).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Consider formally notifying parents as well.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 Individual written notification is preferred over oral announcements – don’t assume they’ll find out!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i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i="1" dirty="0" smtClean="0"/>
              <a:t>Hint</a:t>
            </a:r>
            <a:r>
              <a:rPr lang="en-US" sz="2400" i="1" dirty="0"/>
              <a:t>:</a:t>
            </a:r>
            <a:r>
              <a:rPr lang="en-US" sz="2400" dirty="0"/>
              <a:t> Utilize </a:t>
            </a:r>
            <a:r>
              <a:rPr lang="en-US" sz="2400" dirty="0" smtClean="0"/>
              <a:t>faculty council members </a:t>
            </a:r>
            <a:r>
              <a:rPr lang="en-US" sz="2400" dirty="0"/>
              <a:t>to assist in getting this important information to students.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072197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solidFill>
                  <a:srgbClr val="B60024"/>
                </a:solidFill>
              </a:rPr>
              <a:t>Step Three</a:t>
            </a:r>
            <a:r>
              <a:rPr lang="en-US" sz="3200"/>
              <a:t>: Gather Student Information</a:t>
            </a:r>
            <a:br>
              <a:rPr lang="en-US" sz="3200"/>
            </a:br>
            <a:endParaRPr lang="en-US" sz="3200"/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76400"/>
            <a:ext cx="7772400" cy="437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Use </a:t>
            </a:r>
            <a:r>
              <a:rPr lang="en-US" sz="2400" dirty="0"/>
              <a:t>the recommended </a:t>
            </a:r>
            <a:r>
              <a:rPr lang="en-US" sz="2400" dirty="0" smtClean="0">
                <a:solidFill>
                  <a:srgbClr val="B60024"/>
                </a:solidFill>
              </a:rPr>
              <a:t>Candidate Form.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Provide ‘</a:t>
            </a:r>
            <a:r>
              <a:rPr lang="en-US" sz="2400" dirty="0">
                <a:solidFill>
                  <a:srgbClr val="B60024"/>
                </a:solidFill>
              </a:rPr>
              <a:t>help sessions’</a:t>
            </a:r>
            <a:r>
              <a:rPr lang="en-US" sz="2400" dirty="0"/>
              <a:t> or an information meeting for candidates for filling out their </a:t>
            </a:r>
            <a:r>
              <a:rPr lang="en-US" sz="2400" dirty="0" smtClean="0"/>
              <a:t>forms.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Require </a:t>
            </a:r>
            <a:r>
              <a:rPr lang="en-US" sz="2400" dirty="0">
                <a:solidFill>
                  <a:srgbClr val="B60024"/>
                </a:solidFill>
              </a:rPr>
              <a:t>parent signature</a:t>
            </a:r>
            <a:r>
              <a:rPr lang="en-US" sz="2400" dirty="0"/>
              <a:t> on </a:t>
            </a:r>
            <a:r>
              <a:rPr lang="en-US" sz="2400" dirty="0" smtClean="0"/>
              <a:t>all forms.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Be reasonable when enforcing </a:t>
            </a:r>
            <a:r>
              <a:rPr lang="en-US" sz="2400" dirty="0" smtClean="0"/>
              <a:t>deadlines.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72100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solidFill>
                  <a:srgbClr val="B60024"/>
                </a:solidFill>
              </a:rPr>
              <a:t>Step Four</a:t>
            </a:r>
            <a:r>
              <a:rPr lang="en-US" sz="3200"/>
              <a:t>: Faculty Evaluation Forms</a:t>
            </a:r>
            <a:r>
              <a:rPr lang="en-US" sz="4000"/>
              <a:t> 	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200"/>
            <a:ext cx="7772400" cy="4449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Utilize the recommended form available from </a:t>
            </a:r>
            <a:r>
              <a:rPr lang="en-US" sz="2400" dirty="0" smtClean="0"/>
              <a:t>handbook and website.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Review “Using Faculty Evaluation Forms” from the national handbook.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Take time to explain the </a:t>
            </a:r>
            <a:r>
              <a:rPr lang="en-US" sz="2400" b="1" i="1" dirty="0"/>
              <a:t>professional responsibility</a:t>
            </a:r>
            <a:r>
              <a:rPr lang="en-US" sz="2400" dirty="0"/>
              <a:t> for completing these forms to staff at a </a:t>
            </a:r>
            <a:r>
              <a:rPr lang="en-US" sz="2400" dirty="0" smtClean="0"/>
              <a:t>faculty meeting prior to the start of the process.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81757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Faculty Evaluation Forms, cont’d: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676400"/>
            <a:ext cx="7772400" cy="4495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Seek </a:t>
            </a:r>
            <a:r>
              <a:rPr lang="en-US" sz="2400" u="sng" dirty="0"/>
              <a:t>100% response rate</a:t>
            </a:r>
            <a:r>
              <a:rPr lang="en-US" sz="2400" dirty="0"/>
              <a:t> from staff, even forms with no commentary or ratings</a:t>
            </a:r>
            <a:r>
              <a:rPr lang="en-US" sz="2400" dirty="0" smtClean="0"/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Remember: </a:t>
            </a:r>
            <a:r>
              <a:rPr lang="en-US" sz="2400" dirty="0" smtClean="0"/>
              <a:t>faculty evaluations </a:t>
            </a:r>
            <a:r>
              <a:rPr lang="en-US" sz="2400" i="1" dirty="0" smtClean="0"/>
              <a:t>supplement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information used </a:t>
            </a:r>
            <a:r>
              <a:rPr lang="en-US" sz="2400" dirty="0"/>
              <a:t>by the FC to determine </a:t>
            </a:r>
            <a:r>
              <a:rPr lang="en-US" sz="2400" dirty="0" smtClean="0"/>
              <a:t>membership</a:t>
            </a:r>
            <a:r>
              <a:rPr lang="en-US" sz="2400" dirty="0"/>
              <a:t>.</a:t>
            </a:r>
            <a:endParaRPr lang="en-US" sz="24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All </a:t>
            </a:r>
            <a:r>
              <a:rPr lang="en-US" sz="2400" dirty="0"/>
              <a:t>forms must be SIGNED to be </a:t>
            </a:r>
            <a:r>
              <a:rPr lang="en-US" sz="2400" dirty="0" smtClean="0"/>
              <a:t>considered</a:t>
            </a:r>
            <a:r>
              <a:rPr lang="en-US" sz="2400" dirty="0"/>
              <a:t>.</a:t>
            </a:r>
            <a:endParaRPr lang="en-US" sz="24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Check local or state ‘records retention policies’ regarding how to handle these forms following the conclusion of your selection </a:t>
            </a:r>
            <a:r>
              <a:rPr lang="en-US" sz="2400" dirty="0" smtClean="0"/>
              <a:t>process.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474585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solidFill>
                  <a:srgbClr val="B60024"/>
                </a:solidFill>
              </a:rPr>
              <a:t>Step Five</a:t>
            </a:r>
            <a:r>
              <a:rPr lang="en-US" sz="3200"/>
              <a:t>: Decision-making by the Faculty Council 	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/>
              <a:t>A: Gather and review information: </a:t>
            </a:r>
          </a:p>
          <a:p>
            <a:pPr algn="ctr">
              <a:buFontTx/>
              <a:buNone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Candidate Forms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Faculty Evaluation Forms or recommendations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Disciplinary records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Other components included in the LSP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Use </a:t>
            </a:r>
            <a:r>
              <a:rPr lang="en-US" sz="2000" i="1" dirty="0" smtClean="0"/>
              <a:t>professional</a:t>
            </a:r>
            <a:r>
              <a:rPr lang="en-US" sz="2000" dirty="0" smtClean="0"/>
              <a:t>  </a:t>
            </a:r>
            <a:r>
              <a:rPr lang="en-US" sz="2000" dirty="0"/>
              <a:t>judgment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Review “Point Systems” commentary in the national </a:t>
            </a:r>
            <a:r>
              <a:rPr lang="en-US" sz="2000" dirty="0" smtClean="0"/>
              <a:t>handbook. </a:t>
            </a:r>
            <a:r>
              <a:rPr lang="en-US" sz="2000" dirty="0" smtClean="0">
                <a:solidFill>
                  <a:srgbClr val="B60024"/>
                </a:solidFill>
              </a:rPr>
              <a:t>Scholarship </a:t>
            </a:r>
            <a:r>
              <a:rPr lang="en-US" sz="2000" dirty="0">
                <a:solidFill>
                  <a:srgbClr val="B60024"/>
                </a:solidFill>
              </a:rPr>
              <a:t>is not considered again.</a:t>
            </a:r>
            <a:r>
              <a:rPr lang="en-US" sz="2000" dirty="0"/>
              <a:t>  Once a student has met the GPA requirement, move on to the remaining criteria in the selection process.</a:t>
            </a:r>
          </a:p>
          <a:p>
            <a:pPr lvl="2">
              <a:buFont typeface="Wingdings" pitchFamily="2" charset="2"/>
              <a:buChar char="Ø"/>
            </a:pPr>
            <a:endParaRPr lang="en-US" sz="2000" dirty="0"/>
          </a:p>
          <a:p>
            <a:pPr lvl="2"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70575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B60024"/>
                </a:solidFill>
              </a:rPr>
              <a:t>Step Five</a:t>
            </a:r>
            <a:r>
              <a:rPr lang="en-US" sz="3200"/>
              <a:t>: Decision-making by the Faculty Council, con’t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200"/>
            <a:ext cx="7772400" cy="4449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B. </a:t>
            </a:r>
            <a:r>
              <a:rPr lang="en-US" sz="2400" dirty="0" smtClean="0"/>
              <a:t>Vote </a:t>
            </a:r>
            <a:r>
              <a:rPr lang="en-US" sz="2400" dirty="0"/>
              <a:t>on each </a:t>
            </a:r>
            <a:r>
              <a:rPr lang="en-US" sz="2400" dirty="0" smtClean="0"/>
              <a:t>candidate. A majority vote of the council is required for selection.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C. Prepare a 3-column response sheet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Column 1: Names of students selected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Column 2: Names of non-selected students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Column 3: Identify the criterion(a) that each non-selected student did not </a:t>
            </a:r>
            <a:r>
              <a:rPr lang="en-US" sz="2400" dirty="0" smtClean="0"/>
              <a:t>meet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596258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solidFill>
                  <a:srgbClr val="B60024"/>
                </a:solidFill>
              </a:rPr>
              <a:t>Step Six</a:t>
            </a:r>
            <a:r>
              <a:rPr lang="en-US" sz="3200"/>
              <a:t> – Principal Notification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200"/>
            <a:ext cx="7772400" cy="4449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 smtClean="0"/>
              <a:t>Share </a:t>
            </a:r>
            <a:r>
              <a:rPr lang="en-US" sz="2400" dirty="0"/>
              <a:t>the results of the faculty council’s vote with the </a:t>
            </a:r>
            <a:r>
              <a:rPr lang="en-US" sz="2400" dirty="0" smtClean="0"/>
              <a:t>principal prior to notifying candidates.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/>
              <a:t>Principals retain the authority to change the status of a candidate (per Article V, Section 1.)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246406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B60024"/>
                </a:solidFill>
              </a:rPr>
              <a:t>Step Seven</a:t>
            </a:r>
            <a:r>
              <a:rPr lang="en-US" sz="3200"/>
              <a:t>: Notification</a:t>
            </a:r>
            <a:br>
              <a:rPr lang="en-US" sz="3200"/>
            </a:br>
            <a:endParaRPr lang="en-US" sz="320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200"/>
            <a:ext cx="7772400" cy="4449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Provide Formal Notification to all </a:t>
            </a:r>
            <a:r>
              <a:rPr lang="en-US" sz="2400" dirty="0" smtClean="0"/>
              <a:t>candidates.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 Consider </a:t>
            </a:r>
            <a:r>
              <a:rPr lang="en-US" sz="2400" dirty="0"/>
              <a:t>the sensitivity of notification for all </a:t>
            </a:r>
            <a:r>
              <a:rPr lang="en-US" sz="2400" i="1" dirty="0"/>
              <a:t>non-selected</a:t>
            </a:r>
            <a:r>
              <a:rPr lang="en-US" sz="2400" dirty="0"/>
              <a:t> candidates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Consider including parental notification for all candidates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i="1" dirty="0"/>
              <a:t>Idea</a:t>
            </a:r>
            <a:r>
              <a:rPr lang="en-US" sz="2400" dirty="0"/>
              <a:t>: Consider notification letters cosigned by the Adviser, </a:t>
            </a:r>
            <a:r>
              <a:rPr lang="en-US" sz="2400" dirty="0" smtClean="0"/>
              <a:t>and principal</a:t>
            </a:r>
            <a:endParaRPr lang="en-US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Include information about the Induction Ceremony for students and parents who are selected (date, time, location,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4469853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>
                <a:solidFill>
                  <a:srgbClr val="B60024"/>
                </a:solidFill>
              </a:rPr>
              <a:t>Step Eight</a:t>
            </a:r>
            <a:r>
              <a:rPr lang="en-US" sz="3200"/>
              <a:t>: Finalize your plans for the Induction Ceremony</a:t>
            </a:r>
            <a:br>
              <a:rPr lang="en-US" sz="3200"/>
            </a:br>
            <a:r>
              <a:rPr lang="en-US" sz="4000"/>
              <a:t>	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Include verification that all selected candidates have been informed of the date, time, and location of the ceremony.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Utilize chapter officers to assist with the planning and induction of new members.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Three keys to a successful Induction Ceremony: </a:t>
            </a:r>
            <a:r>
              <a:rPr lang="en-US" sz="2400" i="1" dirty="0"/>
              <a:t>Rehearsal, rehearsal, rehearsal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867447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749" y="3162369"/>
            <a:ext cx="4493932" cy="41248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endParaRPr lang="en-US" sz="1800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 descr="NASSP_Logo_2014_Full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7148" y="4941723"/>
            <a:ext cx="2289454" cy="8672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9152" y="1565357"/>
            <a:ext cx="6029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i="1" dirty="0" smtClean="0">
                <a:solidFill>
                  <a:srgbClr val="4C4D4F"/>
                </a:solidFill>
                <a:latin typeface="Verdana" panose="020B0604030504040204" pitchFamily="34" charset="0"/>
              </a:rPr>
              <a:t>Selection Procedures</a:t>
            </a:r>
            <a:endParaRPr lang="en-US" altLang="en-US" sz="3600" b="1" i="1" dirty="0">
              <a:solidFill>
                <a:srgbClr val="4C4D4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200" dirty="0" smtClean="0">
                <a:solidFill>
                  <a:srgbClr val="4C4D4F"/>
                </a:solidFill>
                <a:latin typeface="Verdana" panose="020B0604030504040204" pitchFamily="34" charset="0"/>
              </a:rPr>
              <a:t>An Honor </a:t>
            </a:r>
            <a:r>
              <a:rPr lang="en-US" altLang="en-US" sz="3200" dirty="0">
                <a:solidFill>
                  <a:srgbClr val="4C4D4F"/>
                </a:solidFill>
                <a:latin typeface="Verdana" panose="020B0604030504040204" pitchFamily="34" charset="0"/>
              </a:rPr>
              <a:t>Society </a:t>
            </a:r>
            <a:br>
              <a:rPr lang="en-US" altLang="en-US" sz="3200" dirty="0">
                <a:solidFill>
                  <a:srgbClr val="4C4D4F"/>
                </a:solidFill>
                <a:latin typeface="Verdana" panose="020B0604030504040204" pitchFamily="34" charset="0"/>
              </a:rPr>
            </a:br>
            <a:r>
              <a:rPr lang="en-US" altLang="en-US" sz="3200" dirty="0">
                <a:solidFill>
                  <a:srgbClr val="4C4D4F"/>
                </a:solidFill>
                <a:latin typeface="Verdana" panose="020B0604030504040204" pitchFamily="34" charset="0"/>
              </a:rPr>
              <a:t>Adviser </a:t>
            </a:r>
            <a:r>
              <a:rPr lang="en-US" altLang="en-US" sz="3200" dirty="0" smtClean="0">
                <a:solidFill>
                  <a:srgbClr val="4C4D4F"/>
                </a:solidFill>
                <a:latin typeface="Verdana" panose="020B0604030504040204" pitchFamily="34" charset="0"/>
              </a:rPr>
              <a:t>Workshop</a:t>
            </a:r>
          </a:p>
          <a:p>
            <a:pPr algn="ctr">
              <a:spcBef>
                <a:spcPct val="0"/>
              </a:spcBef>
            </a:pPr>
            <a:r>
              <a:rPr lang="en-US" altLang="en-US" sz="2000" dirty="0" smtClean="0">
                <a:solidFill>
                  <a:srgbClr val="4C4D4F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38" y="3988530"/>
            <a:ext cx="1109472" cy="138684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9464" y="3961098"/>
            <a:ext cx="396240" cy="141427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3647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/>
              <a:t> Concluding Thoughts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200"/>
            <a:ext cx="7772400" cy="487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Appeals and transfer members.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Participation </a:t>
            </a:r>
            <a:r>
              <a:rPr lang="en-US" sz="2400" dirty="0"/>
              <a:t>in the Honor Society is a </a:t>
            </a:r>
            <a:r>
              <a:rPr lang="en-US" sz="2400" i="1" dirty="0"/>
              <a:t>p</a:t>
            </a:r>
            <a:r>
              <a:rPr lang="en-US" sz="2400" i="1" dirty="0" smtClean="0"/>
              <a:t>rivilege</a:t>
            </a:r>
            <a:r>
              <a:rPr lang="en-US" sz="2400" dirty="0" smtClean="0"/>
              <a:t> </a:t>
            </a:r>
            <a:r>
              <a:rPr lang="en-US" sz="2400" dirty="0"/>
              <a:t>and not a </a:t>
            </a:r>
            <a:r>
              <a:rPr lang="en-US" sz="2400" i="1" dirty="0"/>
              <a:t>r</a:t>
            </a:r>
            <a:r>
              <a:rPr lang="en-US" sz="2400" i="1" dirty="0" smtClean="0"/>
              <a:t>ight </a:t>
            </a:r>
            <a:r>
              <a:rPr lang="en-US" sz="2400" i="1" dirty="0"/>
              <a:t>(as established through legal precedent</a:t>
            </a:r>
            <a:r>
              <a:rPr lang="en-US" sz="2400" i="1" dirty="0" smtClean="0"/>
              <a:t>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Don’t </a:t>
            </a:r>
            <a:r>
              <a:rPr lang="en-US" sz="2400" dirty="0" smtClean="0"/>
              <a:t>discriminate. Consider </a:t>
            </a:r>
            <a:r>
              <a:rPr lang="en-US" sz="2400" dirty="0"/>
              <a:t>adding a non-discrimination statement to your LSP.  </a:t>
            </a:r>
          </a:p>
        </p:txBody>
      </p:sp>
    </p:spTree>
    <p:extLst>
      <p:ext uri="{BB962C8B-B14F-4D97-AF65-F5344CB8AC3E}">
        <p14:creationId xmlns:p14="http://schemas.microsoft.com/office/powerpoint/2010/main" xmlns="" val="5896429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Concluding Thoughts:</a:t>
            </a:r>
            <a:r>
              <a:rPr lang="en-US"/>
              <a:t> 	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200"/>
            <a:ext cx="7772400" cy="4449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Don’t </a:t>
            </a:r>
            <a:r>
              <a:rPr lang="en-US" sz="2400" dirty="0"/>
              <a:t>exclude students from candidacy without first allowing them to complete the </a:t>
            </a:r>
            <a:r>
              <a:rPr lang="en-US" sz="2400" dirty="0" smtClean="0"/>
              <a:t>process.</a:t>
            </a: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Avoid the perception that selection is a </a:t>
            </a:r>
            <a:r>
              <a:rPr lang="en-US" sz="2400" i="1" dirty="0"/>
              <a:t>secretive</a:t>
            </a:r>
            <a:r>
              <a:rPr lang="en-US" sz="2400" dirty="0"/>
              <a:t> or an overly ‘</a:t>
            </a:r>
            <a:r>
              <a:rPr lang="en-US" sz="2400" dirty="0">
                <a:solidFill>
                  <a:srgbClr val="B60024"/>
                </a:solidFill>
              </a:rPr>
              <a:t>subjective</a:t>
            </a:r>
            <a:r>
              <a:rPr lang="en-US" sz="2400" dirty="0"/>
              <a:t>’ process; emphasize the constitutional and professional nature of your procedures.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Consult with school officials regarding any existing required document retention period for selection process materials.</a:t>
            </a:r>
          </a:p>
        </p:txBody>
      </p:sp>
    </p:spTree>
    <p:extLst>
      <p:ext uri="{BB962C8B-B14F-4D97-AF65-F5344CB8AC3E}">
        <p14:creationId xmlns:p14="http://schemas.microsoft.com/office/powerpoint/2010/main" xmlns="" val="29897134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/>
              <a:t>What All of This Means…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76400"/>
            <a:ext cx="7772400" cy="437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Use the </a:t>
            </a:r>
            <a:r>
              <a:rPr lang="en-US" sz="2200" i="1" dirty="0"/>
              <a:t>Tools</a:t>
            </a:r>
            <a:r>
              <a:rPr lang="en-US" sz="2200" dirty="0"/>
              <a:t> </a:t>
            </a:r>
            <a:r>
              <a:rPr lang="en-US" sz="2200" dirty="0" smtClean="0"/>
              <a:t>available </a:t>
            </a:r>
            <a:r>
              <a:rPr lang="en-US" sz="2200" dirty="0"/>
              <a:t>to you: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Read the constitution and handbook.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Use each month’s issue of </a:t>
            </a:r>
            <a:r>
              <a:rPr lang="en-US" sz="2200" i="1" dirty="0"/>
              <a:t>Leadership for Student Activities</a:t>
            </a:r>
            <a:r>
              <a:rPr lang="en-US" sz="2200" dirty="0"/>
              <a:t> magazine, and keep them for reference.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Visit the </a:t>
            </a:r>
            <a:r>
              <a:rPr lang="en-US" sz="2200" dirty="0" smtClean="0"/>
              <a:t>website.</a:t>
            </a:r>
            <a:endParaRPr lang="en-US" sz="22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Read </a:t>
            </a:r>
            <a:r>
              <a:rPr lang="en-US" sz="2200" dirty="0"/>
              <a:t>the monthly </a:t>
            </a:r>
            <a:r>
              <a:rPr lang="en-US" sz="2200" i="1" dirty="0"/>
              <a:t>Honor Society News.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Pursue your responsibilities in the </a:t>
            </a:r>
            <a:r>
              <a:rPr lang="en-US" sz="2200" i="1" dirty="0"/>
              <a:t>best professional manner</a:t>
            </a:r>
            <a:r>
              <a:rPr lang="en-US" sz="2200" dirty="0"/>
              <a:t>, with your Principal as a key partner in all Honor Society endeavors.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Maintain a strong reputation, complete with important traditions for the Honor Society on your campus!</a:t>
            </a:r>
          </a:p>
        </p:txBody>
      </p:sp>
    </p:spTree>
    <p:extLst>
      <p:ext uri="{BB962C8B-B14F-4D97-AF65-F5344CB8AC3E}">
        <p14:creationId xmlns:p14="http://schemas.microsoft.com/office/powerpoint/2010/main" xmlns="" val="380119006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/>
              <a:t>Next Steps: Plan to Improve</a:t>
            </a:r>
            <a:r>
              <a:rPr lang="en-US"/>
              <a:t> 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981200"/>
            <a:ext cx="7772400" cy="4343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Review your notes from today’s session and create some “To Do’s” for your chapter.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Stay in touch with your national office – we love to hear about good things happening.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Participate in the LEAD Conferences.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Support your state meetings or association every year.</a:t>
            </a:r>
          </a:p>
        </p:txBody>
      </p:sp>
    </p:spTree>
    <p:extLst>
      <p:ext uri="{BB962C8B-B14F-4D97-AF65-F5344CB8AC3E}">
        <p14:creationId xmlns:p14="http://schemas.microsoft.com/office/powerpoint/2010/main" xmlns="" val="28174454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0" y="6375400"/>
            <a:ext cx="9144000" cy="482600"/>
          </a:xfrm>
          <a:prstGeom prst="rect">
            <a:avLst/>
          </a:prstGeom>
          <a:solidFill>
            <a:srgbClr val="4C4D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BD15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0" y="4246563"/>
            <a:ext cx="9144000" cy="2238375"/>
          </a:xfrm>
          <a:prstGeom prst="rect">
            <a:avLst/>
          </a:prstGeom>
          <a:solidFill>
            <a:srgbClr val="DDDDD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BD15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1042761" y="1067899"/>
            <a:ext cx="757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BD15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3600" b="1">
              <a:solidFill>
                <a:srgbClr val="B60024"/>
              </a:solidFill>
              <a:latin typeface="Arial" charset="0"/>
            </a:endParaRPr>
          </a:p>
        </p:txBody>
      </p:sp>
      <p:pic>
        <p:nvPicPr>
          <p:cNvPr id="8" name="Picture 7" descr="NASSP_Logo_2014_Full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761" y="1067899"/>
            <a:ext cx="6832879" cy="33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51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11150"/>
            <a:ext cx="8229600" cy="1139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/>
              <a:t>Goals for this session: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600200"/>
            <a:ext cx="8229600" cy="453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To </a:t>
            </a:r>
            <a:r>
              <a:rPr lang="en-US" sz="2400" u="sng" dirty="0"/>
              <a:t>Review</a:t>
            </a:r>
            <a:r>
              <a:rPr lang="en-US" sz="2400" dirty="0"/>
              <a:t> the </a:t>
            </a:r>
            <a:r>
              <a:rPr lang="en-US" sz="2400" i="1" dirty="0"/>
              <a:t>Recommended Selection Procedure</a:t>
            </a:r>
            <a:r>
              <a:rPr lang="en-US" sz="2400" dirty="0"/>
              <a:t> for all NHS &amp; NJHS chapters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To </a:t>
            </a:r>
            <a:r>
              <a:rPr lang="en-US" sz="2400" u="sng" dirty="0"/>
              <a:t>answer questions</a:t>
            </a:r>
            <a:r>
              <a:rPr lang="en-US" sz="2400" dirty="0"/>
              <a:t> about these procedures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To </a:t>
            </a:r>
            <a:r>
              <a:rPr lang="en-US" sz="2400" u="sng" dirty="0"/>
              <a:t>plan improvements</a:t>
            </a:r>
            <a:r>
              <a:rPr lang="en-US" sz="2400" dirty="0"/>
              <a:t> for local selection procedures in the coming year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u="sng" dirty="0"/>
              <a:t>Share some ideas</a:t>
            </a:r>
            <a:r>
              <a:rPr lang="en-US" sz="2400" dirty="0"/>
              <a:t> for Induction Ceremony planning and implementation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373650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/>
              <a:t>Input </a:t>
            </a:r>
            <a:r>
              <a:rPr lang="en-US"/>
              <a:t>	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908175"/>
            <a:ext cx="7924800" cy="3605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What key questions or topics </a:t>
            </a:r>
          </a:p>
          <a:p>
            <a:pPr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would you like to see addressed </a:t>
            </a:r>
          </a:p>
          <a:p>
            <a:pPr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in today’s session on selection </a:t>
            </a:r>
          </a:p>
          <a:p>
            <a:pPr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and induction?</a:t>
            </a:r>
          </a:p>
          <a:p>
            <a:pPr>
              <a:buFontTx/>
              <a:buNone/>
            </a:pPr>
            <a:endParaRPr lang="en-US" sz="2400" b="1" i="1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400" b="1" i="1">
                <a:solidFill>
                  <a:srgbClr val="000000"/>
                </a:solidFill>
              </a:rPr>
              <a:t>Please share</a:t>
            </a:r>
            <a:r>
              <a:rPr lang="en-US" sz="2400" b="1">
                <a:solidFill>
                  <a:srgbClr val="000000"/>
                </a:solidFill>
              </a:rPr>
              <a:t>.</a:t>
            </a:r>
          </a:p>
          <a:p>
            <a:pPr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7109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36600" y="674688"/>
            <a:ext cx="7772400" cy="1600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First…..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65225" y="2514600"/>
            <a:ext cx="6530975" cy="2968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Reflect upon the current selection procedures in place at your school – go over the chain of events that you undertake annually. </a:t>
            </a:r>
          </a:p>
          <a:p>
            <a:r>
              <a:rPr lang="en-US"/>
              <a:t>…….Now, let’s compare.</a:t>
            </a:r>
          </a:p>
        </p:txBody>
      </p:sp>
    </p:spTree>
    <p:extLst>
      <p:ext uri="{BB962C8B-B14F-4D97-AF65-F5344CB8AC3E}">
        <p14:creationId xmlns:p14="http://schemas.microsoft.com/office/powerpoint/2010/main" xmlns="" val="23987057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/>
              <a:t>Selection</a:t>
            </a:r>
            <a:r>
              <a:rPr lang="en-US" sz="3200" b="1"/>
              <a:t> </a:t>
            </a:r>
            <a:r>
              <a:rPr lang="en-US" sz="3200"/>
              <a:t>Procedures</a:t>
            </a:r>
            <a:r>
              <a:rPr lang="en-US" sz="3200" b="1"/>
              <a:t>: </a:t>
            </a:r>
            <a:r>
              <a:rPr lang="en-US" sz="3200"/>
              <a:t>Sources of Information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524000"/>
            <a:ext cx="7772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National Handbooks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Your written  version of the Selection Process (See </a:t>
            </a:r>
            <a:r>
              <a:rPr lang="en-US" sz="2400" i="1" dirty="0">
                <a:cs typeface="Times New Roman" panose="02020603050405020304" pitchFamily="18" charset="0"/>
              </a:rPr>
              <a:t>Art. IX, Sect. 4</a:t>
            </a:r>
            <a:r>
              <a:rPr lang="en-US" sz="2400" dirty="0">
                <a:cs typeface="Times New Roman" panose="02020603050405020304" pitchFamily="18" charset="0"/>
              </a:rPr>
              <a:t> of the National Constitution). NOTE: These two cannot contradict each other – if they do, it’s time to work out the problems!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Q&amp;A in each month’s edition of </a:t>
            </a:r>
            <a:r>
              <a:rPr lang="en-US" sz="2400" i="1" dirty="0">
                <a:cs typeface="Times New Roman" panose="02020603050405020304" pitchFamily="18" charset="0"/>
              </a:rPr>
              <a:t>Leadership for Student Activities</a:t>
            </a:r>
            <a:r>
              <a:rPr lang="en-US" sz="2400" dirty="0">
                <a:cs typeface="Times New Roman" panose="02020603050405020304" pitchFamily="18" charset="0"/>
              </a:rPr>
              <a:t> magazine and </a:t>
            </a:r>
            <a:r>
              <a:rPr lang="en-US" sz="2400" dirty="0">
                <a:cs typeface="Times New Roman" panose="02020603050405020304" pitchFamily="18" charset="0"/>
                <a:hlinkClick r:id="rId2"/>
              </a:rPr>
              <a:t>www.nhs.us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i="1" dirty="0">
                <a:cs typeface="Times New Roman" panose="02020603050405020304" pitchFamily="18" charset="0"/>
              </a:rPr>
              <a:t>Honor Society News</a:t>
            </a:r>
            <a:r>
              <a:rPr lang="en-US" sz="2400" dirty="0">
                <a:cs typeface="Times New Roman" panose="02020603050405020304" pitchFamily="18" charset="0"/>
              </a:rPr>
              <a:t>, monthly e-newsletters</a:t>
            </a:r>
          </a:p>
        </p:txBody>
      </p:sp>
    </p:spTree>
    <p:extLst>
      <p:ext uri="{BB962C8B-B14F-4D97-AF65-F5344CB8AC3E}">
        <p14:creationId xmlns:p14="http://schemas.microsoft.com/office/powerpoint/2010/main" xmlns="" val="24428590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533400"/>
            <a:ext cx="77724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 What Is </a:t>
            </a:r>
            <a:br>
              <a:rPr lang="en-US"/>
            </a:br>
            <a:r>
              <a:rPr lang="en-US"/>
              <a:t>“The Recommended </a:t>
            </a:r>
            <a:br>
              <a:rPr lang="en-US"/>
            </a:br>
            <a:r>
              <a:rPr lang="en-US"/>
              <a:t>Selection Process”?</a:t>
            </a:r>
          </a:p>
        </p:txBody>
      </p:sp>
    </p:spTree>
    <p:extLst>
      <p:ext uri="{BB962C8B-B14F-4D97-AF65-F5344CB8AC3E}">
        <p14:creationId xmlns:p14="http://schemas.microsoft.com/office/powerpoint/2010/main" xmlns="" val="29214857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/>
              <a:t>The RSP: The 8-Step Process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3838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sz="2400"/>
              <a:t>Develop &amp; Publish local procedures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/>
              <a:t>Identify &amp; Notify all eligible candidates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/>
              <a:t>Gather student information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/>
              <a:t>Faculty evaluations </a:t>
            </a:r>
            <a:r>
              <a:rPr lang="en-US" sz="1800"/>
              <a:t>(forms, recommendations)</a:t>
            </a:r>
            <a:r>
              <a:rPr lang="en-US" sz="2400"/>
              <a:t> 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sz="2400"/>
          </a:p>
        </p:txBody>
      </p:sp>
      <p:sp>
        <p:nvSpPr>
          <p:cNvPr id="509956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652963" y="1600200"/>
            <a:ext cx="4033837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400" dirty="0"/>
              <a:t>5. Decision making by the Faculty Council</a:t>
            </a:r>
          </a:p>
          <a:p>
            <a:pPr>
              <a:buFontTx/>
              <a:buNone/>
            </a:pPr>
            <a:r>
              <a:rPr lang="en-US" sz="2400" dirty="0"/>
              <a:t>6. Meet with the principal re: results of FC voting</a:t>
            </a:r>
          </a:p>
          <a:p>
            <a:pPr>
              <a:buFontTx/>
              <a:buNone/>
            </a:pPr>
            <a:r>
              <a:rPr lang="en-US" sz="2400" dirty="0"/>
              <a:t>7. Notify all candidates </a:t>
            </a:r>
            <a:r>
              <a:rPr lang="en-US" sz="1800" dirty="0"/>
              <a:t>(selected &amp; </a:t>
            </a:r>
            <a:r>
              <a:rPr lang="en-US" sz="1800" dirty="0" smtClean="0"/>
              <a:t>non-selected</a:t>
            </a:r>
            <a:r>
              <a:rPr lang="en-US" sz="1800" dirty="0"/>
              <a:t>)</a:t>
            </a:r>
          </a:p>
          <a:p>
            <a:pPr>
              <a:buFontTx/>
              <a:buNone/>
            </a:pPr>
            <a:r>
              <a:rPr lang="en-US" sz="2400" dirty="0"/>
              <a:t>8. Induct new members at a special ceremony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i="1" dirty="0"/>
              <a:t>Let’s review each step…</a:t>
            </a:r>
          </a:p>
        </p:txBody>
      </p:sp>
    </p:spTree>
    <p:extLst>
      <p:ext uri="{BB962C8B-B14F-4D97-AF65-F5344CB8AC3E}">
        <p14:creationId xmlns:p14="http://schemas.microsoft.com/office/powerpoint/2010/main" xmlns="" val="25935357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B60024"/>
                </a:solidFill>
              </a:rPr>
              <a:t>Step One</a:t>
            </a:r>
            <a:r>
              <a:rPr lang="en-US" sz="3200"/>
              <a:t>: Develop and publish your procedures.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The </a:t>
            </a:r>
            <a:r>
              <a:rPr lang="en-US" sz="2400" dirty="0" smtClean="0"/>
              <a:t>faculty council and principal must </a:t>
            </a:r>
            <a:r>
              <a:rPr lang="en-US" sz="2400" dirty="0"/>
              <a:t>approve all components of the </a:t>
            </a:r>
            <a:r>
              <a:rPr lang="en-US" sz="2400" dirty="0" smtClean="0"/>
              <a:t>local selection procedure.</a:t>
            </a: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Publication recommendations</a:t>
            </a:r>
            <a:r>
              <a:rPr lang="en-US" sz="2400" dirty="0" smtClean="0"/>
              <a:t>: school website, student </a:t>
            </a:r>
            <a:r>
              <a:rPr lang="en-US" sz="2400" dirty="0"/>
              <a:t>h</a:t>
            </a:r>
            <a:r>
              <a:rPr lang="en-US" sz="2400" dirty="0" smtClean="0"/>
              <a:t>andbook</a:t>
            </a:r>
            <a:r>
              <a:rPr lang="en-US" sz="2400" dirty="0"/>
              <a:t>, </a:t>
            </a:r>
            <a:r>
              <a:rPr lang="en-US" sz="2400" dirty="0" smtClean="0"/>
              <a:t>faculty </a:t>
            </a:r>
            <a:r>
              <a:rPr lang="en-US" sz="2400" dirty="0"/>
              <a:t>h</a:t>
            </a:r>
            <a:r>
              <a:rPr lang="en-US" sz="2400" dirty="0" smtClean="0"/>
              <a:t>andbook</a:t>
            </a:r>
            <a:r>
              <a:rPr lang="en-US" sz="2400" dirty="0"/>
              <a:t>, </a:t>
            </a:r>
            <a:r>
              <a:rPr lang="en-US" sz="2400" dirty="0" smtClean="0"/>
              <a:t>parent </a:t>
            </a:r>
            <a:r>
              <a:rPr lang="en-US" sz="2400" dirty="0"/>
              <a:t>h</a:t>
            </a:r>
            <a:r>
              <a:rPr lang="en-US" sz="2400" dirty="0" smtClean="0"/>
              <a:t>andbook </a:t>
            </a:r>
            <a:r>
              <a:rPr lang="en-US" sz="2400" dirty="0"/>
              <a:t>or </a:t>
            </a:r>
            <a:r>
              <a:rPr lang="en-US" sz="2400" dirty="0" smtClean="0"/>
              <a:t>newsletter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Verify whether or not the l</a:t>
            </a:r>
            <a:r>
              <a:rPr lang="en-US" sz="2400" dirty="0" smtClean="0"/>
              <a:t>ocal </a:t>
            </a:r>
            <a:r>
              <a:rPr lang="en-US" sz="2400" dirty="0"/>
              <a:t>s</a:t>
            </a:r>
            <a:r>
              <a:rPr lang="en-US" sz="2400" dirty="0" smtClean="0"/>
              <a:t>election procedures </a:t>
            </a:r>
            <a:r>
              <a:rPr lang="en-US" sz="2400" dirty="0"/>
              <a:t>must be approved by the </a:t>
            </a:r>
            <a:r>
              <a:rPr lang="en-US" sz="2400" dirty="0" smtClean="0"/>
              <a:t>school board and </a:t>
            </a:r>
            <a:r>
              <a:rPr lang="en-US" sz="2400" dirty="0"/>
              <a:t>whether they </a:t>
            </a:r>
            <a:r>
              <a:rPr lang="en-US" sz="2400" dirty="0" smtClean="0"/>
              <a:t>are school board policy.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161298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ASSP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ASSP PPT theme" id="{11BCD3CC-3642-40D9-B311-5D4D4C4EAAC1}" vid="{BD948225-DFA1-4668-9BDE-2D9994B581B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NASSP PPT theme</Template>
  <TotalTime>10824</TotalTime>
  <Words>1145</Words>
  <Application>Microsoft Office PowerPoint</Application>
  <PresentationFormat>On-screen Show (4:3)</PresentationFormat>
  <Paragraphs>156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12</vt:i4>
      </vt:variant>
    </vt:vector>
  </HeadingPairs>
  <TitlesOfParts>
    <vt:vector size="37" baseType="lpstr">
      <vt:lpstr>NASSP PPT theme</vt:lpstr>
      <vt:lpstr>Slide 1</vt:lpstr>
      <vt:lpstr>Slide 2</vt:lpstr>
      <vt:lpstr>Goals for this session:</vt:lpstr>
      <vt:lpstr>Input  </vt:lpstr>
      <vt:lpstr>First…..</vt:lpstr>
      <vt:lpstr>Selection Procedures: Sources of Information</vt:lpstr>
      <vt:lpstr>So What Is  “The Recommended  Selection Process”?</vt:lpstr>
      <vt:lpstr>The RSP: The 8-Step Process</vt:lpstr>
      <vt:lpstr>Step One: Develop and publish your procedures.</vt:lpstr>
      <vt:lpstr>Step Two: Identify and Notify all Eligible Candidates for Membership</vt:lpstr>
      <vt:lpstr>Step Two, continued:</vt:lpstr>
      <vt:lpstr>Step Three: Gather Student Information </vt:lpstr>
      <vt:lpstr>Step Four: Faculty Evaluation Forms  </vt:lpstr>
      <vt:lpstr>Faculty Evaluation Forms, cont’d:</vt:lpstr>
      <vt:lpstr>Step Five: Decision-making by the Faculty Council  </vt:lpstr>
      <vt:lpstr> Step Five: Decision-making by the Faculty Council, con’t</vt:lpstr>
      <vt:lpstr>Step Six – Principal Notification</vt:lpstr>
      <vt:lpstr>Step Seven: Notification </vt:lpstr>
      <vt:lpstr>Step Eight: Finalize your plans for the Induction Ceremony  </vt:lpstr>
      <vt:lpstr> Concluding Thoughts</vt:lpstr>
      <vt:lpstr>Concluding Thoughts:  </vt:lpstr>
      <vt:lpstr>What All of This Means…</vt:lpstr>
      <vt:lpstr>Next Steps: Plan to Improve </vt:lpstr>
      <vt:lpstr>Slide 24</vt:lpstr>
      <vt:lpstr>Context</vt:lpstr>
      <vt:lpstr>Membership</vt:lpstr>
      <vt:lpstr>Finance</vt:lpstr>
      <vt:lpstr>Public Affairs</vt:lpstr>
      <vt:lpstr>Renovation</vt:lpstr>
      <vt:lpstr>Task Forces</vt:lpstr>
      <vt:lpstr>Assessment Centers</vt:lpstr>
      <vt:lpstr>Publications</vt:lpstr>
      <vt:lpstr>Key Stratigic Objectives</vt:lpstr>
      <vt:lpstr>Bud H</vt:lpstr>
      <vt:lpstr>Strategic Objectives</vt:lpstr>
      <vt:lpstr>Custom Show 1</vt:lpstr>
    </vt:vector>
  </TitlesOfParts>
  <Manager>Grant Williams</Manager>
  <Company>NASSP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PowerPoint&gt;Aspiring Leader Edition</dc:title>
  <dc:creator>felder, elancia</dc:creator>
  <cp:lastModifiedBy>jtaylor</cp:lastModifiedBy>
  <cp:revision>696</cp:revision>
  <cp:lastPrinted>2011-02-16T18:09:58Z</cp:lastPrinted>
  <dcterms:modified xsi:type="dcterms:W3CDTF">2016-03-14T15:56:20Z</dcterms:modified>
</cp:coreProperties>
</file>